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530" r:id="rId3"/>
    <p:sldId id="532" r:id="rId4"/>
    <p:sldId id="317" r:id="rId5"/>
    <p:sldId id="5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911F9-6DB4-4573-AE41-912AEC752F6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6E01F-306A-44BB-9E63-63D4C15A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1D3CF-1336-4822-BC4E-7E5DC167FD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4245-F9BE-F5CF-E00E-0835EDCA7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77431-89F0-6D8E-D70F-AEC80D7AF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AFB1-7D97-78FA-6647-3B30DEC8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0FC2F-F821-07BD-EAE3-CBB809C7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5F4E-3F73-4C91-CD47-E5E21999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CE3F-1F42-BCB2-A17C-230C5F4B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969A2-5E4D-17AB-74F1-0AE29960B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A1433-F3B2-6493-95BD-8726EE26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5CC8-421F-59A6-50F7-ED4788B9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CBFC0-9E65-F0B1-6A62-2C031A14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D177C-A6D2-04CD-C354-E92FB80F6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95C23-7839-7CD5-A0E0-98ECF5631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ECEC-1C39-9014-FDAF-596E66D7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24BEA-0969-9F02-B833-220AE65D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6A03-4E8E-9FE7-00AC-DE63B805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6298-E29D-DDA6-1F6B-030425F6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8364-8F4F-DDD8-63A3-A21180C77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822D0-6579-B7CC-E24B-90B77B1B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3839-5791-71BD-3798-F8793932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ECD9-E736-3DF1-1159-44EB83DA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73C9-5BA8-E631-790B-F43F84A0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D9712-3768-CF12-DCF4-C9B650569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82A1-3CBE-875F-CD02-D0FF8A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BE63C-BB8F-9371-4EF4-2153779D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4C99E-9089-58F1-BF5A-5A7761A8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0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DFC2-62B0-70F6-23C9-5D2A4225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C8B1-578E-B39A-3A5A-3B592FEFC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6B31E-BFFD-FFA6-0CD0-76AB0DDC1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0EBFB-20BA-A367-413E-E0B6E78D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A9A35-9E48-F68A-E0BE-B17279EE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08A2-398E-C55C-0235-962AC085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E0E7-F418-24A7-4E34-F38F3D59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B2A02-349E-7512-B9B8-CA5ED83E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AD48E-EA61-B9CB-3FB7-0B1AC4018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EADE6-3A64-BD61-B588-6EA3C176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EBAC9-6636-A6A1-442E-9F66D2897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147FC-4D50-64F4-342A-B0CEF440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A9E55-7364-627F-2259-BB39EBA9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27172-73B1-F7A5-4C56-F4C90117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B6D9-3ED2-6A48-7B4E-C09B2BFE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A5785-836F-7467-773D-6A4881C0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29031-D647-1D11-5D2A-CE5DB4ED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9422F-7A59-FA86-994E-6DDC589D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7CD6F-2B76-0673-6C5F-EC781279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67B80-7BB1-99EA-5CF1-4048A1B5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15830-105B-515D-97B0-5E17200A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2B2E-EB9E-2513-DD2E-000E49DB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09FC-60E7-8AD9-F4AF-E03DE2ED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10059-79DF-1538-2BF8-E43FA074C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87804-DA56-B7BC-EF57-FC4F2A91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3610B-640D-7F04-A201-F3CF807F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22613-B43A-C49A-1030-38CF04D9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EAA0-E741-63BB-6686-2F901429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E8268-5683-A396-487E-6FAFC29B7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10201-940F-9FA3-10EC-A47C54888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50FB5-9F36-472B-1C6F-63422BDB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DCBF3-C1D2-C84F-BD42-8967E2FF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B6F66-AAB6-DA04-0F1F-84F57F7F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574C9-24AD-AC46-9C00-2175859E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23299-00D2-85AB-08E9-F3E092B2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613A-14A0-FCFA-42A5-7916D5DF8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F6B0-1064-445E-BFDE-1DF5E4BE9DF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7FBD1-8161-7265-4AF8-5713EF2AD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642F-D855-68CC-26DE-72C30B7A0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3EBC-F64C-4D3D-8504-5D436CFD0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7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1D48B5-7C0F-62AF-F664-4BD9BF12B99E}"/>
              </a:ext>
            </a:extLst>
          </p:cNvPr>
          <p:cNvSpPr txBox="1"/>
          <p:nvPr/>
        </p:nvSpPr>
        <p:spPr>
          <a:xfrm>
            <a:off x="5280154" y="3272913"/>
            <a:ext cx="6836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Power Your College Experience and Career </a:t>
            </a:r>
          </a:p>
          <a:p>
            <a:pPr algn="ctr"/>
            <a:r>
              <a:rPr lang="en-US" sz="3200" b="1" i="1" dirty="0"/>
              <a:t>with the Project Management Institute (PMI) </a:t>
            </a:r>
          </a:p>
          <a:p>
            <a:pPr algn="ctr"/>
            <a:r>
              <a:rPr lang="en-US" sz="3200" b="1" i="1" dirty="0"/>
              <a:t>and PMI, Pikes Peak Regional, Colorado</a:t>
            </a:r>
          </a:p>
        </p:txBody>
      </p:sp>
      <p:pic>
        <p:nvPicPr>
          <p:cNvPr id="8" name="Picture Placeholder 17" descr="A person wearing a helmet&#10;&#10;Description automatically generated">
            <a:extLst>
              <a:ext uri="{FF2B5EF4-FFF2-40B4-BE49-F238E27FC236}">
                <a16:creationId xmlns:a16="http://schemas.microsoft.com/office/drawing/2014/main" id="{FAE2F27C-E52A-A606-8821-55BC711B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1" r="11111"/>
          <a:stretch>
            <a:fillRect/>
          </a:stretch>
        </p:blipFill>
        <p:spPr>
          <a:xfrm>
            <a:off x="144512" y="2311404"/>
            <a:ext cx="5135642" cy="44019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3C94152-98CA-8C84-6289-FB0AAC707874}"/>
              </a:ext>
            </a:extLst>
          </p:cNvPr>
          <p:cNvGrpSpPr/>
          <p:nvPr/>
        </p:nvGrpSpPr>
        <p:grpSpPr>
          <a:xfrm>
            <a:off x="1764951" y="144617"/>
            <a:ext cx="8985703" cy="1607458"/>
            <a:chOff x="1764951" y="144617"/>
            <a:chExt cx="8985703" cy="1607458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DCD34310-5E08-D514-5CAD-3ED129462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524" y="383309"/>
              <a:ext cx="3057130" cy="1199923"/>
            </a:xfrm>
            <a:prstGeom prst="rect">
              <a:avLst/>
            </a:prstGeom>
          </p:spPr>
        </p:pic>
        <p:pic>
          <p:nvPicPr>
            <p:cNvPr id="9" name="Picture 5" descr="Logo&#10;&#10;Description automatically generated">
              <a:extLst>
                <a:ext uri="{FF2B5EF4-FFF2-40B4-BE49-F238E27FC236}">
                  <a16:creationId xmlns:a16="http://schemas.microsoft.com/office/drawing/2014/main" id="{1F81813D-A7D2-4B9B-1942-1C024773D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4110" y="212035"/>
              <a:ext cx="1336578" cy="1394690"/>
            </a:xfrm>
            <a:prstGeom prst="rect">
              <a:avLst/>
            </a:prstGeom>
          </p:spPr>
        </p:pic>
        <p:pic>
          <p:nvPicPr>
            <p:cNvPr id="2050" name="Picture 2" descr="Project Management Institute | PMI">
              <a:extLst>
                <a:ext uri="{FF2B5EF4-FFF2-40B4-BE49-F238E27FC236}">
                  <a16:creationId xmlns:a16="http://schemas.microsoft.com/office/drawing/2014/main" id="{4FBA04AC-A0A5-96D3-BA2C-9733C92B1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951" y="144617"/>
              <a:ext cx="3057129" cy="1607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36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C9BEBA-3C19-3726-79EE-8DCCA97C7F02}"/>
              </a:ext>
            </a:extLst>
          </p:cNvPr>
          <p:cNvSpPr txBox="1"/>
          <p:nvPr/>
        </p:nvSpPr>
        <p:spPr>
          <a:xfrm>
            <a:off x="862301" y="1329725"/>
            <a:ext cx="959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We believe in the power of </a:t>
            </a:r>
          </a:p>
          <a:p>
            <a:pPr algn="ctr"/>
            <a:r>
              <a:rPr lang="en-US" sz="3600" b="1" i="1" dirty="0"/>
              <a:t>Rising Leaders.</a:t>
            </a:r>
          </a:p>
        </p:txBody>
      </p:sp>
      <p:pic>
        <p:nvPicPr>
          <p:cNvPr id="8" name="Picture 7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DE971B9-FBA4-E546-8CDC-3E0306EFBC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20" b="9220"/>
          <a:stretch>
            <a:fillRect/>
          </a:stretch>
        </p:blipFill>
        <p:spPr>
          <a:xfrm>
            <a:off x="3533447" y="2694777"/>
            <a:ext cx="3775075" cy="2052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847F24-D8A7-D59E-F85F-301DE6382AE3}"/>
              </a:ext>
            </a:extLst>
          </p:cNvPr>
          <p:cNvSpPr txBox="1"/>
          <p:nvPr/>
        </p:nvSpPr>
        <p:spPr>
          <a:xfrm>
            <a:off x="294526" y="5036016"/>
            <a:ext cx="11500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Project Management Institute and PMI Pikes Peak Region, Colorado are excited to help Rising Leaders like YOU to: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i="1" dirty="0"/>
              <a:t>Deliver positive impact by providing </a:t>
            </a:r>
            <a:r>
              <a:rPr lang="en-US" sz="1600" b="1" i="1" dirty="0"/>
              <a:t>the right tools, skills and community </a:t>
            </a:r>
            <a:r>
              <a:rPr lang="en-US" sz="1600" i="1" dirty="0"/>
              <a:t>to become effective project managers in any career path</a:t>
            </a:r>
            <a:r>
              <a:rPr lang="en-US" sz="1600" dirty="0"/>
              <a:t>.</a:t>
            </a:r>
          </a:p>
          <a:p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Magnify your </a:t>
            </a:r>
            <a:r>
              <a:rPr lang="en-US" sz="1600" b="1" i="1" dirty="0"/>
              <a:t>abilities, connect your ambition with a global network and offer you opportunities </a:t>
            </a:r>
            <a:r>
              <a:rPr lang="en-US" sz="1600" i="1" dirty="0"/>
              <a:t>to build confidence and take action.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974686-0F6F-F85E-3BF1-F4A8F3B9C1DE}"/>
              </a:ext>
            </a:extLst>
          </p:cNvPr>
          <p:cNvGrpSpPr/>
          <p:nvPr/>
        </p:nvGrpSpPr>
        <p:grpSpPr>
          <a:xfrm>
            <a:off x="294526" y="190768"/>
            <a:ext cx="3238921" cy="1229774"/>
            <a:chOff x="165305" y="36269"/>
            <a:chExt cx="3944877" cy="1392723"/>
          </a:xfrm>
        </p:grpSpPr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7322B663-0D28-8845-EF87-77B48693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05" y="193963"/>
              <a:ext cx="2605604" cy="1022699"/>
            </a:xfrm>
            <a:prstGeom prst="rect">
              <a:avLst/>
            </a:prstGeom>
          </p:spPr>
        </p:pic>
        <p:pic>
          <p:nvPicPr>
            <p:cNvPr id="20" name="Picture 5" descr="Logo&#10;&#10;Description automatically generated">
              <a:extLst>
                <a:ext uri="{FF2B5EF4-FFF2-40B4-BE49-F238E27FC236}">
                  <a16:creationId xmlns:a16="http://schemas.microsoft.com/office/drawing/2014/main" id="{F50A0FF1-D396-DF88-6CC3-374DE91CA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5489" y="36269"/>
              <a:ext cx="1334693" cy="1392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16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A6831-98F6-EEF1-E793-2480FD8D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72" y="1835049"/>
            <a:ext cx="5366328" cy="3577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3ABD9-4066-E55D-EC91-412ECECCBFE9}"/>
              </a:ext>
            </a:extLst>
          </p:cNvPr>
          <p:cNvSpPr txBox="1"/>
          <p:nvPr/>
        </p:nvSpPr>
        <p:spPr>
          <a:xfrm>
            <a:off x="166254" y="2005593"/>
            <a:ext cx="6179128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Perks of Project Management Institute (PMI) Student Membership include:</a:t>
            </a:r>
          </a:p>
          <a:p>
            <a:endParaRPr lang="en-US" sz="1000" b="1" i="1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PMI Membership discounts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along with discounts on these courses and certifications: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</a:rPr>
              <a:t>      Certified Associate in Project Management (CAPM®) exam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     PMI Certifications.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Based on rigorous standards and research to  meet the real-world needs of organizations. </a:t>
            </a:r>
            <a:endParaRPr lang="en-US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      Online courses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. Student members receive discounts of up to                                                        30% in every area of  project and program management.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PMI Kickoff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i="1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Free, 45-minute digital course and tool kit guiding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     you through the basics of project management</a:t>
            </a:r>
            <a:r>
              <a:rPr lang="en-US" sz="1600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63B34-4BC3-E5D7-662B-87D287597E32}"/>
              </a:ext>
            </a:extLst>
          </p:cNvPr>
          <p:cNvSpPr txBox="1"/>
          <p:nvPr/>
        </p:nvSpPr>
        <p:spPr>
          <a:xfrm>
            <a:off x="6448273" y="5929745"/>
            <a:ext cx="53663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Visit PMI.org/membership/student and start your journey as a Rising Leader for only $32!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7E1AC7-E2A9-6406-B879-B5DD93202274}"/>
              </a:ext>
            </a:extLst>
          </p:cNvPr>
          <p:cNvGrpSpPr/>
          <p:nvPr/>
        </p:nvGrpSpPr>
        <p:grpSpPr>
          <a:xfrm>
            <a:off x="294526" y="190768"/>
            <a:ext cx="3238921" cy="1229774"/>
            <a:chOff x="165305" y="36269"/>
            <a:chExt cx="3944877" cy="1392723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0E6B2C61-F1A5-DB27-3360-88D0E65B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05" y="193963"/>
              <a:ext cx="2605604" cy="1022699"/>
            </a:xfrm>
            <a:prstGeom prst="rect">
              <a:avLst/>
            </a:prstGeom>
          </p:spPr>
        </p:pic>
        <p:pic>
          <p:nvPicPr>
            <p:cNvPr id="12" name="Picture 5" descr="Logo&#10;&#10;Description automatically generated">
              <a:extLst>
                <a:ext uri="{FF2B5EF4-FFF2-40B4-BE49-F238E27FC236}">
                  <a16:creationId xmlns:a16="http://schemas.microsoft.com/office/drawing/2014/main" id="{30D919E5-0B6A-C0A8-1229-C21E6F42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5489" y="36269"/>
              <a:ext cx="1334693" cy="1392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385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55625" y="1193429"/>
            <a:ext cx="1145166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i="1" spc="-5" dirty="0">
                <a:cs typeface="Arial" panose="020B0604020202020204" pitchFamily="34" charset="0"/>
              </a:rPr>
              <a:t>Kickoff</a:t>
            </a:r>
            <a:endParaRPr lang="en-US" sz="3600" b="1" i="1" dirty="0"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0367" y="6018276"/>
            <a:ext cx="158495" cy="18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9511" y="5579364"/>
            <a:ext cx="158495" cy="18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CDA18E-6779-4E00-8C8E-74A9F7BE4C5F}"/>
              </a:ext>
            </a:extLst>
          </p:cNvPr>
          <p:cNvSpPr/>
          <p:nvPr/>
        </p:nvSpPr>
        <p:spPr>
          <a:xfrm>
            <a:off x="421061" y="1910930"/>
            <a:ext cx="10530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Kickoff is a free digital learning tool offered by the Project Management Institute with student membership that 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ets informal project managers and rising leaders quickly up-to-speed through a 45-minute crash course in project management.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64DF30D-942C-4655-9420-095D2816E4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6" b="1557"/>
          <a:stretch/>
        </p:blipFill>
        <p:spPr>
          <a:xfrm>
            <a:off x="4042898" y="3016203"/>
            <a:ext cx="7603067" cy="345996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85D8AF-A1DE-46B2-9CCF-90B819E60850}"/>
              </a:ext>
            </a:extLst>
          </p:cNvPr>
          <p:cNvGrpSpPr/>
          <p:nvPr/>
        </p:nvGrpSpPr>
        <p:grpSpPr>
          <a:xfrm>
            <a:off x="165305" y="2815477"/>
            <a:ext cx="3555178" cy="3660695"/>
            <a:chOff x="9047008" y="1991261"/>
            <a:chExt cx="3155651" cy="366069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ED11DA-E3ED-442E-A1C2-24DB34C86D9A}"/>
                </a:ext>
              </a:extLst>
            </p:cNvPr>
            <p:cNvSpPr/>
            <p:nvPr/>
          </p:nvSpPr>
          <p:spPr>
            <a:xfrm>
              <a:off x="9384952" y="1991261"/>
              <a:ext cx="2593789" cy="7386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400" b="1" dirty="0">
                  <a:latin typeface="Arial"/>
                  <a:cs typeface="Arial"/>
                </a:rPr>
                <a:t>Get smarter</a:t>
              </a:r>
              <a:r>
                <a:rPr lang="en-US" sz="1400" dirty="0">
                  <a:latin typeface="Arial"/>
                  <a:cs typeface="Arial"/>
                </a:rPr>
                <a:t> with foundational knowledge that’s critical for project success.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DB5CDA-B794-4CF2-87E1-1178B772D277}"/>
                </a:ext>
              </a:extLst>
            </p:cNvPr>
            <p:cNvSpPr/>
            <p:nvPr/>
          </p:nvSpPr>
          <p:spPr>
            <a:xfrm>
              <a:off x="9384952" y="4061936"/>
              <a:ext cx="2286000" cy="7386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400" dirty="0">
                  <a:latin typeface="Arial"/>
                  <a:cs typeface="Arial"/>
                </a:rPr>
                <a:t>Learn how to </a:t>
              </a:r>
              <a:r>
                <a:rPr lang="en-US" sz="1400" b="1" dirty="0">
                  <a:latin typeface="Arial"/>
                  <a:cs typeface="Arial"/>
                </a:rPr>
                <a:t>rally and inspire</a:t>
              </a:r>
              <a:r>
                <a:rPr lang="en-US" sz="1400" dirty="0">
                  <a:latin typeface="Arial"/>
                  <a:cs typeface="Arial"/>
                </a:rPr>
                <a:t> a team you can trust to get the job done.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396BA32-09A4-423D-A8D4-0797921DB8D8}"/>
                </a:ext>
              </a:extLst>
            </p:cNvPr>
            <p:cNvSpPr/>
            <p:nvPr/>
          </p:nvSpPr>
          <p:spPr>
            <a:xfrm>
              <a:off x="9384952" y="2995136"/>
              <a:ext cx="2651690" cy="7386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400" b="1" dirty="0">
                  <a:latin typeface="Arial"/>
                  <a:cs typeface="Arial"/>
                </a:rPr>
                <a:t>Put learnings into practice</a:t>
              </a:r>
              <a:r>
                <a:rPr lang="en-US" sz="1400" dirty="0">
                  <a:latin typeface="Arial"/>
                  <a:cs typeface="Arial"/>
                </a:rPr>
                <a:t> immediately—so you can move your project forward.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6AEA619-66B7-48CF-9CCC-5ED44D6EBC3A}"/>
                </a:ext>
              </a:extLst>
            </p:cNvPr>
            <p:cNvGrpSpPr/>
            <p:nvPr/>
          </p:nvGrpSpPr>
          <p:grpSpPr>
            <a:xfrm>
              <a:off x="9081537" y="2164608"/>
              <a:ext cx="304800" cy="195985"/>
              <a:chOff x="4878574" y="5261094"/>
              <a:chExt cx="347410" cy="286353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84C4C0C-73EE-4770-97F6-44DBEF4F5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8574" y="5407513"/>
                <a:ext cx="139067" cy="135235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EB4C674-8CC6-430A-8C03-9D2057D388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9951" y="5261094"/>
                <a:ext cx="256033" cy="286353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8D68502-357C-4E87-BA91-76862F44DD5A}"/>
                </a:ext>
              </a:extLst>
            </p:cNvPr>
            <p:cNvSpPr/>
            <p:nvPr/>
          </p:nvSpPr>
          <p:spPr>
            <a:xfrm>
              <a:off x="9384951" y="5128736"/>
              <a:ext cx="2817708" cy="52322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1400" b="1" dirty="0">
                  <a:latin typeface="Arial"/>
                  <a:cs typeface="Arial"/>
                </a:rPr>
                <a:t>Gain new skills</a:t>
              </a:r>
              <a:r>
                <a:rPr lang="en-US" sz="1400" dirty="0">
                  <a:latin typeface="Arial"/>
                  <a:cs typeface="Arial"/>
                </a:rPr>
                <a:t> that can make you a more confident professional leader.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EB20339-31E4-4747-BDCB-98E536F2DF6F}"/>
                </a:ext>
              </a:extLst>
            </p:cNvPr>
            <p:cNvGrpSpPr/>
            <p:nvPr/>
          </p:nvGrpSpPr>
          <p:grpSpPr>
            <a:xfrm>
              <a:off x="9051147" y="3188032"/>
              <a:ext cx="304800" cy="195985"/>
              <a:chOff x="4878574" y="5261094"/>
              <a:chExt cx="347410" cy="286353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04DB032-9733-4247-A2D6-2EC757F03F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8574" y="5407513"/>
                <a:ext cx="139067" cy="135235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4EF7852-54BF-416D-84E0-3C43CB0CEE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9951" y="5261094"/>
                <a:ext cx="256033" cy="286353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28E38B3-A7EC-47A3-84E9-36B5D8ADFF86}"/>
                </a:ext>
              </a:extLst>
            </p:cNvPr>
            <p:cNvGrpSpPr/>
            <p:nvPr/>
          </p:nvGrpSpPr>
          <p:grpSpPr>
            <a:xfrm>
              <a:off x="9051147" y="4288941"/>
              <a:ext cx="304800" cy="195985"/>
              <a:chOff x="4878574" y="5196316"/>
              <a:chExt cx="347410" cy="286353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C40495A-5911-4277-9FCA-DB3D2E8F59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8574" y="5342749"/>
                <a:ext cx="139067" cy="135235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8AACD4B-2B6B-4B6C-A331-3D5C9D5395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9951" y="5196316"/>
                <a:ext cx="256033" cy="286353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DB750A3-23B2-41DA-9791-9B672348FE72}"/>
                </a:ext>
              </a:extLst>
            </p:cNvPr>
            <p:cNvGrpSpPr/>
            <p:nvPr/>
          </p:nvGrpSpPr>
          <p:grpSpPr>
            <a:xfrm>
              <a:off x="9047008" y="5339117"/>
              <a:ext cx="304800" cy="195985"/>
              <a:chOff x="4878574" y="5172026"/>
              <a:chExt cx="347410" cy="286353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3336F9C-9E07-4A3B-8613-AFCEFB4A5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8574" y="5318464"/>
                <a:ext cx="139067" cy="135235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678E4AC-3F9F-4EC3-A579-B81A4074F3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69951" y="5172026"/>
                <a:ext cx="256033" cy="286353"/>
              </a:xfrm>
              <a:prstGeom prst="line">
                <a:avLst/>
              </a:prstGeom>
              <a:ln w="76200">
                <a:solidFill>
                  <a:srgbClr val="05BE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D8BEAB-F03F-0FD2-575F-69685661F500}"/>
              </a:ext>
            </a:extLst>
          </p:cNvPr>
          <p:cNvGrpSpPr/>
          <p:nvPr/>
        </p:nvGrpSpPr>
        <p:grpSpPr>
          <a:xfrm>
            <a:off x="294526" y="190768"/>
            <a:ext cx="3238921" cy="1229774"/>
            <a:chOff x="165305" y="36269"/>
            <a:chExt cx="3944877" cy="1392723"/>
          </a:xfrm>
        </p:grpSpPr>
        <p:pic>
          <p:nvPicPr>
            <p:cNvPr id="24" name="Picture 23" descr="Text&#10;&#10;Description automatically generated">
              <a:extLst>
                <a:ext uri="{FF2B5EF4-FFF2-40B4-BE49-F238E27FC236}">
                  <a16:creationId xmlns:a16="http://schemas.microsoft.com/office/drawing/2014/main" id="{009F9D59-7DC5-A139-F96B-7A63099D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05" y="193963"/>
              <a:ext cx="2605604" cy="1022699"/>
            </a:xfrm>
            <a:prstGeom prst="rect">
              <a:avLst/>
            </a:prstGeom>
          </p:spPr>
        </p:pic>
        <p:pic>
          <p:nvPicPr>
            <p:cNvPr id="25" name="Picture 5" descr="Logo&#10;&#10;Description automatically generated">
              <a:extLst>
                <a:ext uri="{FF2B5EF4-FFF2-40B4-BE49-F238E27FC236}">
                  <a16:creationId xmlns:a16="http://schemas.microsoft.com/office/drawing/2014/main" id="{EF371179-3E12-AD7E-58C8-4FFF7ECD3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5489" y="36269"/>
              <a:ext cx="1334693" cy="1392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93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18A7AD-137E-E8FE-9B88-137C0F8D3B1E}"/>
              </a:ext>
            </a:extLst>
          </p:cNvPr>
          <p:cNvSpPr txBox="1"/>
          <p:nvPr/>
        </p:nvSpPr>
        <p:spPr>
          <a:xfrm>
            <a:off x="357908" y="3842326"/>
            <a:ext cx="105479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Questions? </a:t>
            </a:r>
          </a:p>
          <a:p>
            <a:endParaRPr lang="en-US" sz="1000" b="1" dirty="0"/>
          </a:p>
          <a:p>
            <a:pPr algn="ctr"/>
            <a:r>
              <a:rPr lang="en-US" sz="3600" b="1" dirty="0"/>
              <a:t>PMI Pikes Peak Regional, Colorado is here to help!</a:t>
            </a:r>
          </a:p>
          <a:p>
            <a:pPr algn="ctr"/>
            <a:endParaRPr lang="en-US" sz="1000" b="1" dirty="0"/>
          </a:p>
          <a:p>
            <a:pPr algn="ctr"/>
            <a:r>
              <a:rPr lang="en-US" sz="3600" dirty="0"/>
              <a:t>Chat with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 Tank, VP of Professional Development, or email him at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VP_pd@pmipprc.org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46F9C0-00C8-0330-EF84-3B22D5D7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74" y="365701"/>
            <a:ext cx="48006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0EF43E-5770-925D-40A8-E403C5D334FC}"/>
              </a:ext>
            </a:extLst>
          </p:cNvPr>
          <p:cNvGrpSpPr/>
          <p:nvPr/>
        </p:nvGrpSpPr>
        <p:grpSpPr>
          <a:xfrm>
            <a:off x="294526" y="190768"/>
            <a:ext cx="3238921" cy="1229774"/>
            <a:chOff x="165305" y="36269"/>
            <a:chExt cx="3944877" cy="1392723"/>
          </a:xfrm>
        </p:grpSpPr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B7230B0E-ED52-4CD2-9358-9DCDA2B0D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05" y="193963"/>
              <a:ext cx="2605604" cy="1022699"/>
            </a:xfrm>
            <a:prstGeom prst="rect">
              <a:avLst/>
            </a:prstGeom>
          </p:spPr>
        </p:pic>
        <p:pic>
          <p:nvPicPr>
            <p:cNvPr id="11" name="Picture 5" descr="Logo&#10;&#10;Description automatically generated">
              <a:extLst>
                <a:ext uri="{FF2B5EF4-FFF2-40B4-BE49-F238E27FC236}">
                  <a16:creationId xmlns:a16="http://schemas.microsoft.com/office/drawing/2014/main" id="{C80D2C7C-60BF-91B5-7685-17E7CD7A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5489" y="36269"/>
              <a:ext cx="1334693" cy="1392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900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339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Jackson</dc:creator>
  <cp:lastModifiedBy>April Jackson</cp:lastModifiedBy>
  <cp:revision>6</cp:revision>
  <dcterms:created xsi:type="dcterms:W3CDTF">2022-08-06T21:31:41Z</dcterms:created>
  <dcterms:modified xsi:type="dcterms:W3CDTF">2022-08-06T23:27:49Z</dcterms:modified>
</cp:coreProperties>
</file>